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66" d="100"/>
          <a:sy n="66" d="100"/>
        </p:scale>
        <p:origin x="-2904" y="-299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2018/7/31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image" Target="../media/image125.png"/><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pn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jpe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7.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png"/><Relationship Id="rId1" Type="http://schemas.openxmlformats.org/officeDocument/2006/relationships/slideLayout" Target="../slideLayouts/slideLayout7.xml"/><Relationship Id="rId4" Type="http://schemas.openxmlformats.org/officeDocument/2006/relationships/image" Target="../media/image161.png"/></Relationships>
</file>

<file path=ppt/slides/_rels/slide124.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5.png"/><Relationship Id="rId5" Type="http://schemas.openxmlformats.org/officeDocument/2006/relationships/image" Target="../media/image164.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36.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5" Type="http://schemas.openxmlformats.org/officeDocument/2006/relationships/image" Target="../media/image179.png"/><Relationship Id="rId4" Type="http://schemas.openxmlformats.org/officeDocument/2006/relationships/image" Target="../media/image178.png"/></Relationships>
</file>

<file path=ppt/slides/_rels/slide137.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4.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45.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5.png"/><Relationship Id="rId7" Type="http://schemas.openxmlformats.org/officeDocument/2006/relationships/image" Target="../media/image199.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8.png"/><Relationship Id="rId5" Type="http://schemas.openxmlformats.org/officeDocument/2006/relationships/image" Target="../media/image197.png"/><Relationship Id="rId4" Type="http://schemas.openxmlformats.org/officeDocument/2006/relationships/image" Target="../media/image196.png"/></Relationships>
</file>

<file path=ppt/slides/_rels/slide148.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2.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4.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6.png"/></Relationships>
</file>

<file path=ppt/slides/_rels/slide155.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image" Target="../media/image207.png"/><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 Id="rId4" Type="http://schemas.openxmlformats.org/officeDocument/2006/relationships/image" Target="../media/image214.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 Id="rId9" Type="http://schemas.openxmlformats.org/officeDocument/2006/relationships/image" Target="../media/image97.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5.gif"/><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96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smtClean="0">
                <a:solidFill>
                  <a:srgbClr val="FF0000"/>
                </a:solidFill>
              </a:rPr>
              <a:t>Page</a:t>
            </a:r>
            <a:r>
              <a:rPr lang="en-US" altLang="zh-CN" sz="1400" dirty="0" smtClean="0"/>
              <a:t>: </a:t>
            </a:r>
            <a:r>
              <a:rPr lang="en-US" altLang="ja-JP" sz="1400" dirty="0"/>
              <a:t>Linux allocates memory to processes by dividing the physical memory into </a:t>
            </a:r>
            <a:r>
              <a:rPr lang="en-US" altLang="ja-JP" sz="1400" dirty="0" smtClean="0"/>
              <a:t>pages</a:t>
            </a:r>
            <a:r>
              <a:rPr lang="en-US" altLang="ja-JP" sz="1400" dirty="0"/>
              <a:t>. paging is a memory management scheme by which a computer stores and retrieves data from secondary </a:t>
            </a:r>
            <a:r>
              <a:rPr lang="en-US" altLang="ja-JP" sz="1400" dirty="0" smtClean="0"/>
              <a:t>storage(</a:t>
            </a:r>
            <a:r>
              <a:rPr lang="zh-CN" altLang="en-US" sz="1400" dirty="0" smtClean="0"/>
              <a:t>硬盘</a:t>
            </a:r>
            <a:r>
              <a:rPr lang="en-US" altLang="ja-JP" sz="1400" dirty="0" smtClean="0"/>
              <a:t>) </a:t>
            </a:r>
            <a:r>
              <a:rPr lang="en-US" altLang="ja-JP" sz="1400" dirty="0"/>
              <a:t>for use in main </a:t>
            </a:r>
            <a:r>
              <a:rPr lang="en-US" altLang="ja-JP" sz="1400" dirty="0" smtClean="0"/>
              <a:t>memory(RAM). </a:t>
            </a:r>
            <a:r>
              <a:rPr lang="en-US" altLang="ja-JP" sz="1400" dirty="0"/>
              <a:t>In this scheme, the operating system retrieves data from secondary storage </a:t>
            </a:r>
            <a:r>
              <a:rPr lang="en-US" altLang="ja-JP" sz="1400" b="1" dirty="0"/>
              <a:t>in same-size blocks called pages</a:t>
            </a:r>
            <a:r>
              <a:rPr lang="en-US" altLang="ja-JP" sz="1400" dirty="0"/>
              <a:t>.</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smtClean="0"/>
              <a:t>Page table</a:t>
            </a:r>
            <a:r>
              <a:rPr lang="zh-CN" altLang="en-US" sz="1400" u="sng" dirty="0" smtClean="0"/>
              <a:t>是</a:t>
            </a:r>
            <a:r>
              <a:rPr lang="en-US" altLang="zh-CN" sz="1400" u="sng" dirty="0" smtClean="0"/>
              <a:t>OS</a:t>
            </a:r>
            <a:r>
              <a:rPr lang="zh-CN" altLang="en-US" sz="1400" u="sng" dirty="0" smtClean="0"/>
              <a:t>用来存储</a:t>
            </a:r>
            <a:r>
              <a:rPr lang="en-US" altLang="zh-CN" sz="1400" u="sng" dirty="0" smtClean="0"/>
              <a:t>virtual memory address</a:t>
            </a:r>
            <a:r>
              <a:rPr lang="zh-CN" altLang="en-US" sz="1400" u="sng" dirty="0" smtClean="0"/>
              <a:t>和</a:t>
            </a:r>
            <a:r>
              <a:rPr lang="en-US" altLang="zh-CN" sz="1400" u="sng" dirty="0" smtClean="0"/>
              <a:t>physical memory address</a:t>
            </a:r>
            <a:r>
              <a:rPr lang="zh-CN" altLang="en-US" sz="1400" u="sng" dirty="0" smtClean="0"/>
              <a:t>的</a:t>
            </a:r>
            <a:r>
              <a:rPr lang="en-US" altLang="zh-CN" sz="1400" u="sng" dirty="0" smtClean="0"/>
              <a:t>mapping</a:t>
            </a:r>
            <a:r>
              <a:rPr lang="zh-CN" altLang="en-US" sz="1400" u="sng" dirty="0" smtClean="0"/>
              <a:t>的数据结构</a:t>
            </a:r>
            <a:endParaRPr lang="en-US" altLang="zh-CN" sz="1400" u="sng" dirty="0" smtClean="0"/>
          </a:p>
          <a:p>
            <a:pPr marL="742950" lvl="1" indent="-285750">
              <a:buFont typeface="Arial" panose="020B0604020202020204" pitchFamily="34" charset="0"/>
              <a:buChar char="•"/>
            </a:pPr>
            <a:r>
              <a:rPr lang="zh-CN" altLang="en-US" sz="1400" dirty="0" smtClean="0"/>
              <a:t>和</a:t>
            </a:r>
            <a:r>
              <a:rPr lang="en-US" altLang="zh-CN" sz="1400" dirty="0" smtClean="0"/>
              <a:t>page swap</a:t>
            </a:r>
            <a:r>
              <a:rPr lang="zh-CN" altLang="en-US" sz="1400" dirty="0" smtClean="0"/>
              <a:t>并不一样，注意一下</a:t>
            </a:r>
            <a:endParaRPr lang="en-US" altLang="ja-JP" sz="1400" dirty="0" smtClean="0"/>
          </a:p>
          <a:p>
            <a:pPr marL="742950" lvl="1" indent="-285750">
              <a:buFont typeface="Arial" panose="020B0604020202020204" pitchFamily="34" charset="0"/>
              <a:buChar char="•"/>
            </a:pPr>
            <a:r>
              <a:rPr lang="zh-CN" altLang="en-US" sz="1400" dirty="0" smtClean="0"/>
              <a:t>首先了解一下</a:t>
            </a:r>
            <a:r>
              <a:rPr lang="en-US" altLang="zh-CN" sz="1400" dirty="0" smtClean="0"/>
              <a:t>TLB</a:t>
            </a:r>
            <a:r>
              <a:rPr lang="zh-CN" altLang="en-US" sz="1400" dirty="0" smtClean="0"/>
              <a:t>。</a:t>
            </a:r>
            <a:r>
              <a:rPr lang="en-US" altLang="ja-JP" sz="1400" dirty="0" smtClean="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a:t>
            </a:r>
            <a:r>
              <a:rPr lang="en-US" altLang="ja-JP" sz="1400" dirty="0" smtClean="0"/>
              <a:t>system’s </a:t>
            </a:r>
            <a:r>
              <a:rPr lang="en-US" altLang="ja-JP" sz="1400" dirty="0"/>
              <a:t>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a:t>
            </a:r>
            <a:r>
              <a:rPr lang="en-US" altLang="ja-JP" sz="1400" dirty="0" smtClean="0"/>
              <a:t>. TLB</a:t>
            </a:r>
            <a:r>
              <a:rPr lang="zh-CN" altLang="en-US" sz="1400" dirty="0" smtClean="0"/>
              <a:t>见上图。当需要把一个</a:t>
            </a:r>
            <a:r>
              <a:rPr lang="en-US" altLang="zh-CN" sz="1400" dirty="0" smtClean="0"/>
              <a:t>virtual address</a:t>
            </a:r>
            <a:r>
              <a:rPr lang="zh-CN" altLang="en-US" sz="1400" dirty="0" smtClean="0"/>
              <a:t>转换成为一个</a:t>
            </a:r>
            <a:r>
              <a:rPr lang="en-US" altLang="zh-CN" sz="1400" dirty="0" smtClean="0"/>
              <a:t>physical address</a:t>
            </a:r>
            <a:r>
              <a:rPr lang="zh-CN" altLang="en-US" sz="1400" dirty="0" smtClean="0"/>
              <a:t>的时候，</a:t>
            </a:r>
            <a:r>
              <a:rPr lang="en-US" altLang="zh-CN" sz="1400" dirty="0" smtClean="0"/>
              <a:t>CPU</a:t>
            </a:r>
            <a:r>
              <a:rPr lang="zh-CN" altLang="en-US" sz="1400" dirty="0" smtClean="0"/>
              <a:t>先看</a:t>
            </a:r>
            <a:r>
              <a:rPr lang="en-US" altLang="zh-CN" sz="1400" dirty="0" smtClean="0"/>
              <a:t>TLB</a:t>
            </a:r>
            <a:r>
              <a:rPr lang="zh-CN" altLang="en-US" sz="1400" dirty="0" smtClean="0"/>
              <a:t>。如果有</a:t>
            </a:r>
            <a:r>
              <a:rPr lang="en-US" altLang="zh-CN" sz="1400" dirty="0" smtClean="0"/>
              <a:t>(TLB hit)</a:t>
            </a:r>
            <a:r>
              <a:rPr lang="zh-CN" altLang="en-US" sz="1400" dirty="0" smtClean="0"/>
              <a:t>则直接转，如果没有</a:t>
            </a:r>
            <a:r>
              <a:rPr lang="en-US" altLang="zh-CN" sz="1400" dirty="0" smtClean="0"/>
              <a:t>(TLB miss)</a:t>
            </a:r>
            <a:r>
              <a:rPr lang="zh-CN" altLang="en-US" sz="1400" dirty="0" smtClean="0"/>
              <a:t>则</a:t>
            </a:r>
            <a:r>
              <a:rPr lang="en-US" altLang="zh-CN" sz="1400" dirty="0" smtClean="0"/>
              <a:t>CPU</a:t>
            </a:r>
            <a:r>
              <a:rPr lang="zh-CN" altLang="en-US" sz="1400" dirty="0" smtClean="0"/>
              <a:t>再看</a:t>
            </a:r>
            <a:r>
              <a:rPr lang="en-US" altLang="zh-CN" sz="1400" dirty="0" smtClean="0"/>
              <a:t>page table (</a:t>
            </a:r>
            <a:r>
              <a:rPr lang="zh-CN" altLang="en-US" sz="1400" dirty="0" smtClean="0"/>
              <a:t>也叫</a:t>
            </a:r>
            <a:r>
              <a:rPr lang="en-US" altLang="zh-CN" sz="1400" dirty="0" smtClean="0"/>
              <a:t>do a page walk). </a:t>
            </a:r>
            <a:r>
              <a:rPr lang="zh-CN" altLang="en-US" sz="1400" dirty="0" smtClean="0"/>
              <a:t>如果</a:t>
            </a:r>
            <a:r>
              <a:rPr lang="en-US" altLang="zh-CN" sz="1400" dirty="0" smtClean="0"/>
              <a:t>page</a:t>
            </a:r>
            <a:r>
              <a:rPr lang="zh-CN" altLang="en-US" sz="1400" dirty="0" smtClean="0"/>
              <a:t>上还没有，</a:t>
            </a:r>
            <a:r>
              <a:rPr lang="en-US" altLang="zh-CN" sz="1400" dirty="0" smtClean="0"/>
              <a:t>CPU</a:t>
            </a:r>
            <a:r>
              <a:rPr lang="zh-CN" altLang="en-US" sz="1400" dirty="0" smtClean="0"/>
              <a:t>就看硬盘上的</a:t>
            </a:r>
            <a:r>
              <a:rPr lang="en-US" altLang="zh-CN" sz="1400" dirty="0" smtClean="0"/>
              <a:t>swap</a:t>
            </a:r>
            <a:r>
              <a:rPr lang="zh-CN" altLang="en-US" sz="1400" dirty="0" smtClean="0"/>
              <a:t>区域。</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Virtual memory</a:t>
            </a:r>
            <a:r>
              <a:rPr kumimoji="1" lang="en-US" altLang="ja-JP" sz="1400" dirty="0" smtClean="0"/>
              <a:t>: </a:t>
            </a:r>
            <a:r>
              <a:rPr lang="en-US" altLang="ja-JP" sz="1400" dirty="0"/>
              <a:t>In operating systems that use virtual memory, every process is given the impression that it is working with large, contiguous sections of memory</a:t>
            </a:r>
            <a:r>
              <a:rPr lang="en-US" altLang="ja-JP" sz="1400" dirty="0"/>
              <a:t>.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r>
              <a:rPr lang="en-US" altLang="ja-JP" sz="1400" dirty="0" smtClean="0"/>
              <a:t>.</a:t>
            </a:r>
          </a:p>
          <a:p>
            <a:pPr marL="742950" lvl="1" indent="-285750">
              <a:buFont typeface="Arial" panose="020B0604020202020204" pitchFamily="34" charset="0"/>
              <a:buChar char="•"/>
            </a:pPr>
            <a:r>
              <a:rPr lang="zh-CN" altLang="en-US" sz="1400" dirty="0" smtClean="0"/>
              <a:t>当需要把</a:t>
            </a:r>
            <a:r>
              <a:rPr lang="en-US" altLang="zh-CN" sz="1400" dirty="0" smtClean="0"/>
              <a:t>virtual memory</a:t>
            </a:r>
            <a:r>
              <a:rPr lang="zh-CN" altLang="en-US" sz="1400" dirty="0" smtClean="0"/>
              <a:t>转换为</a:t>
            </a:r>
            <a:r>
              <a:rPr lang="en-US" altLang="zh-CN" sz="1400" dirty="0" smtClean="0"/>
              <a:t>physical memory address</a:t>
            </a:r>
            <a:r>
              <a:rPr lang="zh-CN" altLang="en-US" sz="1400" dirty="0" smtClean="0"/>
              <a:t>的时候，用</a:t>
            </a:r>
            <a:r>
              <a:rPr lang="en-US" altLang="zh-CN" sz="1400" dirty="0" smtClean="0"/>
              <a:t>TLB</a:t>
            </a:r>
            <a:r>
              <a:rPr lang="zh-CN" altLang="en-US" sz="1400" dirty="0" smtClean="0"/>
              <a:t>和</a:t>
            </a:r>
            <a:r>
              <a:rPr lang="en-US" altLang="zh-CN" sz="1400" dirty="0" smtClean="0"/>
              <a:t>page table</a:t>
            </a:r>
          </a:p>
          <a:p>
            <a:pPr marL="285750" indent="-285750">
              <a:buFont typeface="Arial" panose="020B0604020202020204" pitchFamily="34" charset="0"/>
              <a:buChar char="•"/>
            </a:pPr>
            <a:r>
              <a:rPr kumimoji="1" lang="en-US" altLang="ja-JP" sz="1400" b="1" dirty="0" smtClean="0">
                <a:solidFill>
                  <a:srgbClr val="FF0000"/>
                </a:solidFill>
              </a:rPr>
              <a:t>Memory barrier </a:t>
            </a:r>
            <a:r>
              <a:rPr kumimoji="1" lang="en-US" altLang="ja-JP" sz="1400" dirty="0" smtClean="0"/>
              <a:t>/ </a:t>
            </a:r>
            <a:r>
              <a:rPr kumimoji="1" lang="en-US" altLang="ja-JP" sz="1400" b="1" dirty="0" smtClean="0">
                <a:solidFill>
                  <a:srgbClr val="FF0000"/>
                </a:solidFill>
              </a:rPr>
              <a:t>memory fence </a:t>
            </a:r>
            <a:r>
              <a:rPr kumimoji="1" lang="en-US" altLang="ja-JP" sz="1400" dirty="0" smtClean="0"/>
              <a:t>/ </a:t>
            </a:r>
            <a:r>
              <a:rPr kumimoji="1" lang="en-US" altLang="ja-JP" sz="1400" b="1" dirty="0" err="1" smtClean="0">
                <a:solidFill>
                  <a:srgbClr val="FF0000"/>
                </a:solidFill>
              </a:rPr>
              <a:t>membar</a:t>
            </a:r>
            <a:r>
              <a:rPr kumimoji="1" lang="en-US" altLang="ja-JP" sz="1400" dirty="0" smtClean="0"/>
              <a:t>: </a:t>
            </a:r>
            <a:r>
              <a:rPr kumimoji="1" lang="zh-CN" altLang="en-US" sz="1400" dirty="0" smtClean="0"/>
              <a:t>现代多核</a:t>
            </a:r>
            <a:r>
              <a:rPr kumimoji="1" lang="en-US" altLang="zh-CN" sz="1400" dirty="0" smtClean="0"/>
              <a:t>CPU</a:t>
            </a:r>
            <a:r>
              <a:rPr lang="zh-CN" altLang="en-US" sz="1400" dirty="0" smtClean="0"/>
              <a:t>可以平行处理，处理顺序并不一定按</a:t>
            </a:r>
            <a:r>
              <a:rPr lang="en-US" altLang="zh-CN" sz="1400" dirty="0" smtClean="0"/>
              <a:t>memory</a:t>
            </a:r>
            <a:r>
              <a:rPr lang="zh-CN" altLang="en-US" sz="1400" dirty="0" smtClean="0"/>
              <a:t>里</a:t>
            </a:r>
            <a:r>
              <a:rPr lang="en-US" altLang="zh-CN" sz="1400" dirty="0" smtClean="0"/>
              <a:t>operation</a:t>
            </a:r>
            <a:r>
              <a:rPr lang="zh-CN" altLang="en-US" sz="1400" dirty="0" smtClean="0"/>
              <a:t>的排列顺序，可能是</a:t>
            </a:r>
            <a:r>
              <a:rPr lang="en-US" altLang="zh-CN" sz="1400" dirty="0" smtClean="0"/>
              <a:t>out-of-order execution. </a:t>
            </a:r>
            <a:r>
              <a:rPr lang="zh-CN" altLang="en-US" sz="1400" dirty="0" smtClean="0"/>
              <a:t>通过放置</a:t>
            </a:r>
            <a:r>
              <a:rPr lang="en-US" altLang="zh-CN" sz="1400" dirty="0" smtClean="0"/>
              <a:t>memory barrier</a:t>
            </a:r>
            <a:r>
              <a:rPr lang="zh-CN" altLang="en-US" sz="1400" dirty="0" smtClean="0"/>
              <a:t>，</a:t>
            </a:r>
            <a:r>
              <a:rPr lang="zh-CN" altLang="en-US" sz="1400" b="1" dirty="0" smtClean="0"/>
              <a:t>可以保证在</a:t>
            </a:r>
            <a:r>
              <a:rPr lang="en-US" altLang="zh-CN" sz="1400" b="1" dirty="0" smtClean="0"/>
              <a:t>barrier</a:t>
            </a:r>
            <a:r>
              <a:rPr lang="zh-CN" altLang="en-US" sz="1400" b="1" dirty="0" smtClean="0"/>
              <a:t>之前的</a:t>
            </a:r>
            <a:r>
              <a:rPr lang="en-US" altLang="zh-CN" sz="1400" b="1" dirty="0" smtClean="0"/>
              <a:t>memory operation</a:t>
            </a:r>
            <a:r>
              <a:rPr lang="zh-CN" altLang="en-US" sz="1400" b="1" dirty="0" smtClean="0"/>
              <a:t>一定会比在</a:t>
            </a:r>
            <a:r>
              <a:rPr lang="en-US" altLang="zh-CN" sz="1400" b="1" dirty="0" smtClean="0"/>
              <a:t>barrier</a:t>
            </a:r>
            <a:r>
              <a:rPr lang="zh-CN" altLang="en-US" sz="1400" b="1" dirty="0" smtClean="0"/>
              <a:t>之后的</a:t>
            </a:r>
            <a:r>
              <a:rPr lang="en-US" altLang="zh-CN" sz="1400" b="1" dirty="0" smtClean="0"/>
              <a:t>operation</a:t>
            </a:r>
            <a:r>
              <a:rPr lang="zh-CN" altLang="en-US" sz="1400" b="1" dirty="0" smtClean="0"/>
              <a:t>先被执行</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Segmentation fault</a:t>
            </a:r>
            <a:r>
              <a:rPr lang="en-US" altLang="zh-CN" sz="1400" dirty="0" smtClean="0"/>
              <a:t> (</a:t>
            </a:r>
            <a:r>
              <a:rPr lang="en-US" altLang="zh-CN" sz="1400" b="1" dirty="0" err="1" smtClean="0">
                <a:solidFill>
                  <a:srgbClr val="FF0000"/>
                </a:solidFill>
              </a:rPr>
              <a:t>segfault</a:t>
            </a:r>
            <a:r>
              <a:rPr lang="en-US" altLang="zh-CN" sz="1400" dirty="0" smtClean="0"/>
              <a:t>): is an access violation</a:t>
            </a:r>
            <a:r>
              <a:rPr lang="en-US" altLang="zh-CN" sz="1400" dirty="0"/>
              <a:t>.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a:t>
            </a:r>
            <a:r>
              <a:rPr lang="en-US" altLang="zh-CN" sz="1400" b="1" dirty="0" smtClean="0"/>
              <a:t>signal (</a:t>
            </a:r>
            <a:r>
              <a:rPr lang="en-US" altLang="ja-JP" sz="1400" b="1" dirty="0">
                <a:solidFill>
                  <a:srgbClr val="FF0000"/>
                </a:solidFill>
              </a:rPr>
              <a:t>SIGSEGV</a:t>
            </a:r>
            <a:r>
              <a:rPr lang="en-US" altLang="zh-CN" sz="1400" b="1" dirty="0" smtClean="0"/>
              <a:t>)</a:t>
            </a:r>
            <a:r>
              <a:rPr lang="en-US" altLang="zh-CN" sz="1400" dirty="0" smtClean="0"/>
              <a:t>. </a:t>
            </a:r>
            <a:r>
              <a:rPr lang="en-US" altLang="zh-CN" sz="1400" dirty="0"/>
              <a:t>Processes can in some cases install a custom signal handler, allowing them to recover on their own</a:t>
            </a:r>
            <a:r>
              <a:rPr lang="en-US" altLang="zh-CN" sz="1400" dirty="0" smtClean="0"/>
              <a:t>, </a:t>
            </a:r>
            <a:r>
              <a:rPr lang="en-US" altLang="zh-CN" sz="1400" dirty="0"/>
              <a:t>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r>
              <a:rPr lang="en-US" altLang="zh-CN" sz="1400" dirty="0" smtClean="0"/>
              <a:t>.</a:t>
            </a:r>
            <a:endParaRPr lang="en-US" altLang="zh-CN" sz="1400" b="1" dirty="0" smtClean="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smtClean="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endParaRPr lang="en-US" altLang="zh-CN" sz="1400" dirty="0" smtClean="0"/>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a:t>
            </a:r>
            <a:r>
              <a:rPr lang="en-US" altLang="ja-JP" sz="1400" dirty="0" smtClean="0"/>
              <a:t>. </a:t>
            </a:r>
            <a:r>
              <a:rPr lang="zh-CN" altLang="en-US" sz="1400" dirty="0" smtClean="0"/>
              <a:t>这里的</a:t>
            </a:r>
            <a:r>
              <a:rPr lang="en-US" altLang="zh-CN" sz="1400" dirty="0" smtClean="0"/>
              <a:t>RAM</a:t>
            </a:r>
            <a:r>
              <a:rPr lang="zh-CN" altLang="en-US" sz="1400" dirty="0"/>
              <a:t>就</a:t>
            </a:r>
            <a:r>
              <a:rPr lang="zh-CN" altLang="en-US" sz="1400" dirty="0" smtClean="0"/>
              <a:t>是</a:t>
            </a:r>
            <a:r>
              <a:rPr lang="en-US" altLang="zh-CN" sz="1400" dirty="0" smtClean="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r>
              <a:rPr lang="en-US" altLang="ja-JP" sz="1400" dirty="0" smtClean="0"/>
              <a:t>.</a:t>
            </a:r>
          </a:p>
          <a:p>
            <a:pPr marL="742950" lvl="1" indent="-285750">
              <a:buFont typeface="Arial" panose="020B0604020202020204" pitchFamily="34" charset="0"/>
              <a:buChar char="•"/>
            </a:pPr>
            <a:r>
              <a:rPr kumimoji="1" lang="zh-CN" altLang="en-US" sz="1400" dirty="0" smtClean="0"/>
              <a:t>这里</a:t>
            </a:r>
            <a:r>
              <a:rPr kumimoji="1" lang="en-US" altLang="zh-CN" sz="1400" dirty="0" smtClean="0"/>
              <a:t>swap</a:t>
            </a:r>
            <a:r>
              <a:rPr kumimoji="1" lang="zh-CN" altLang="en-US" sz="1400" dirty="0" smtClean="0"/>
              <a:t>的并不是</a:t>
            </a:r>
            <a:r>
              <a:rPr kumimoji="1" lang="en-US" altLang="zh-CN" sz="1400" dirty="0" smtClean="0"/>
              <a:t>v address</a:t>
            </a:r>
            <a:r>
              <a:rPr kumimoji="1" lang="zh-CN" altLang="en-US" sz="1400" dirty="0" smtClean="0"/>
              <a:t>和</a:t>
            </a:r>
            <a:r>
              <a:rPr kumimoji="1" lang="en-US" altLang="zh-CN" sz="1400" dirty="0" smtClean="0"/>
              <a:t>p address</a:t>
            </a:r>
            <a:r>
              <a:rPr kumimoji="1" lang="zh-CN" altLang="en-US" sz="1400" dirty="0" smtClean="0"/>
              <a:t>的</a:t>
            </a:r>
            <a:r>
              <a:rPr kumimoji="1" lang="en-US" altLang="zh-CN" sz="1400" dirty="0" smtClean="0"/>
              <a:t>mapping</a:t>
            </a:r>
            <a:r>
              <a:rPr kumimoji="1" lang="zh-CN" altLang="en-US" sz="1400" dirty="0" smtClean="0"/>
              <a:t>信息，而是指</a:t>
            </a:r>
            <a:r>
              <a:rPr kumimoji="1" lang="en-US" altLang="zh-CN" sz="1400" dirty="0" smtClean="0"/>
              <a:t>RAM</a:t>
            </a:r>
            <a:r>
              <a:rPr kumimoji="1" lang="zh-CN" altLang="en-US" sz="1400" dirty="0" smtClean="0"/>
              <a:t>不够的时候，把</a:t>
            </a:r>
            <a:r>
              <a:rPr kumimoji="1" lang="en-US" altLang="zh-CN" sz="1400" dirty="0" smtClean="0"/>
              <a:t>RAM</a:t>
            </a:r>
            <a:r>
              <a:rPr kumimoji="1" lang="zh-CN" altLang="en-US" sz="1400" dirty="0" smtClean="0"/>
              <a:t>上一整块的数据放到硬盘</a:t>
            </a:r>
            <a:r>
              <a:rPr kumimoji="1" lang="en-US" altLang="zh-CN" sz="1400" dirty="0" smtClean="0"/>
              <a:t>swap</a:t>
            </a:r>
            <a:r>
              <a:rPr kumimoji="1" lang="zh-CN" altLang="en-US" sz="1400" dirty="0" smtClean="0"/>
              <a:t>上</a:t>
            </a:r>
            <a:endParaRPr kumimoji="1" lang="en-US" altLang="zh-CN" sz="1400" dirty="0" smtClean="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a:t>
            </a:r>
            <a:r>
              <a:rPr kumimoji="1" lang="zh-CN" altLang="en-US" sz="1400" dirty="0" smtClean="0"/>
              <a:t>当</a:t>
            </a:r>
            <a:r>
              <a:rPr lang="en-US" altLang="zh-CN" sz="1400" dirty="0" smtClean="0"/>
              <a:t>page table</a:t>
            </a:r>
            <a:r>
              <a:rPr lang="zh-CN" altLang="en-US" sz="1400" dirty="0" smtClean="0"/>
              <a:t>全都被</a:t>
            </a:r>
            <a:r>
              <a:rPr lang="zh-CN" altLang="en-US" sz="1400" dirty="0"/>
              <a:t>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540"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79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13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25519</TotalTime>
  <Words>32359</Words>
  <Application>Microsoft Office PowerPoint</Application>
  <PresentationFormat>画面に合わせる (4:3)</PresentationFormat>
  <Paragraphs>3443</Paragraphs>
  <Slides>162</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3389</cp:revision>
  <dcterms:created xsi:type="dcterms:W3CDTF">2016-01-14T23:49:10Z</dcterms:created>
  <dcterms:modified xsi:type="dcterms:W3CDTF">2018-07-31T00:47:02Z</dcterms:modified>
</cp:coreProperties>
</file>